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9"/>
  </p:notesMasterIdLst>
  <p:handoutMasterIdLst>
    <p:handoutMasterId r:id="rId20"/>
  </p:handoutMasterIdLst>
  <p:sldIdLst>
    <p:sldId id="256" r:id="rId5"/>
    <p:sldId id="262" r:id="rId6"/>
    <p:sldId id="281" r:id="rId7"/>
    <p:sldId id="266" r:id="rId8"/>
    <p:sldId id="292" r:id="rId9"/>
    <p:sldId id="288" r:id="rId10"/>
    <p:sldId id="293" r:id="rId11"/>
    <p:sldId id="294" r:id="rId12"/>
    <p:sldId id="295" r:id="rId13"/>
    <p:sldId id="296" r:id="rId14"/>
    <p:sldId id="297" r:id="rId15"/>
    <p:sldId id="298" r:id="rId16"/>
    <p:sldId id="299" r:id="rId17"/>
    <p:sldId id="300" r:id="rId1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6" d="100"/>
          <a:sy n="86"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07/10/2021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07/10/2021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10/7/2021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2"/>
            <a:ext cx="5626238" cy="915673"/>
          </a:xfrm>
        </p:spPr>
        <p:txBody>
          <a:bodyPr anchor="t">
            <a:normAutofit/>
          </a:bodyPr>
          <a:lstStyle/>
          <a:p>
            <a:r>
              <a:rPr lang="en-GB" sz="2000" dirty="0" smtClean="0">
                <a:solidFill>
                  <a:schemeClr val="bg1"/>
                </a:solidFill>
              </a:rPr>
              <a:t>Computer </a:t>
            </a:r>
            <a:r>
              <a:rPr lang="en-GB" sz="2000" dirty="0">
                <a:solidFill>
                  <a:schemeClr val="bg1"/>
                </a:solidFill>
              </a:rPr>
              <a:t>Aided Illustration</a:t>
            </a:r>
            <a:endParaRPr lang="en-GB" sz="1400" dirty="0">
              <a:solidFill>
                <a:schemeClr val="bg1"/>
              </a:solidFill>
            </a:endParaRPr>
          </a:p>
          <a:p>
            <a:endParaRPr lang="en-GB" sz="2000" dirty="0">
              <a:solidFill>
                <a:schemeClr val="bg1"/>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err="1"/>
              <a:t>Volumetrics</a:t>
            </a:r>
            <a:r>
              <a:rPr lang="en-US" sz="2800" b="1" dirty="0"/>
              <a:t> – volume lighting</a:t>
            </a:r>
          </a:p>
          <a:p>
            <a:r>
              <a:rPr lang="en-GB" dirty="0"/>
              <a:t>It is similar to point lighting as it casts rays in all directions from a certain point. Yet, a volume light has a specified shape and size.</a:t>
            </a:r>
          </a:p>
          <a:p>
            <a:r>
              <a:rPr lang="en-GB" b="1" dirty="0"/>
              <a:t>Volumetric lighting</a:t>
            </a:r>
            <a:r>
              <a:rPr lang="en-GB" dirty="0"/>
              <a:t> is a technique used in 3D computer graphics to add </a:t>
            </a:r>
            <a:r>
              <a:rPr lang="en-GB" b="1" dirty="0"/>
              <a:t>lighting</a:t>
            </a:r>
            <a:r>
              <a:rPr lang="en-GB" dirty="0"/>
              <a:t> effects to a rendered scene. It allows the viewer to see beams of </a:t>
            </a:r>
            <a:r>
              <a:rPr lang="en-GB" b="1" dirty="0"/>
              <a:t>light</a:t>
            </a:r>
            <a:r>
              <a:rPr lang="en-GB" dirty="0"/>
              <a:t> shining through the environment; seeing sunbeams streaming through an open window is an example of </a:t>
            </a:r>
            <a:r>
              <a:rPr lang="en-GB" b="1" dirty="0"/>
              <a:t>volumetric lighting</a:t>
            </a:r>
            <a:r>
              <a:rPr lang="en-GB" dirty="0"/>
              <a:t>, also known as God rays</a:t>
            </a:r>
          </a:p>
        </p:txBody>
      </p:sp>
      <p:pic>
        <p:nvPicPr>
          <p:cNvPr id="6" name="Picture 5">
            <a:extLst>
              <a:ext uri="{FF2B5EF4-FFF2-40B4-BE49-F238E27FC236}">
                <a16:creationId xmlns:a16="http://schemas.microsoft.com/office/drawing/2014/main" id="{95304A2D-62F9-4BB4-92C2-EAFB30B271BA}"/>
              </a:ext>
            </a:extLst>
          </p:cNvPr>
          <p:cNvPicPr>
            <a:picLocks noChangeAspect="1"/>
          </p:cNvPicPr>
          <p:nvPr/>
        </p:nvPicPr>
        <p:blipFill>
          <a:blip r:embed="rId2"/>
          <a:stretch>
            <a:fillRect/>
          </a:stretch>
        </p:blipFill>
        <p:spPr>
          <a:xfrm>
            <a:off x="4309623" y="4385819"/>
            <a:ext cx="4513164" cy="2472181"/>
          </a:xfrm>
          <a:prstGeom prst="rect">
            <a:avLst/>
          </a:prstGeom>
        </p:spPr>
      </p:pic>
    </p:spTree>
    <p:extLst>
      <p:ext uri="{BB962C8B-B14F-4D97-AF65-F5344CB8AC3E}">
        <p14:creationId xmlns:p14="http://schemas.microsoft.com/office/powerpoint/2010/main" val="176757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Image Based Lighting</a:t>
            </a:r>
          </a:p>
          <a:p>
            <a:r>
              <a:rPr lang="en-GB" dirty="0"/>
              <a:t>Image based lighting simulates how light and shadow from a real environment would interact with a 3D CAD model. Image based lighting often uses a </a:t>
            </a:r>
            <a:r>
              <a:rPr lang="en-GB" b="1" dirty="0"/>
              <a:t>high dynamic range image (HDRI) </a:t>
            </a:r>
            <a:r>
              <a:rPr lang="en-GB" dirty="0"/>
              <a:t>for greater realism. This image is then projected onto a dome or sphere similar to environment mapping, and this is used to simulate the lighting for the objects in the scene. Almost all modern rendering software offers some type of image based lighting, The spheres below are lit by the kitchen and the forest scene.</a:t>
            </a:r>
          </a:p>
        </p:txBody>
      </p:sp>
      <p:pic>
        <p:nvPicPr>
          <p:cNvPr id="3" name="Picture 2">
            <a:extLst>
              <a:ext uri="{FF2B5EF4-FFF2-40B4-BE49-F238E27FC236}">
                <a16:creationId xmlns:a16="http://schemas.microsoft.com/office/drawing/2014/main" id="{ADDCB9FF-7A43-4249-97E0-0AD0612E8C8C}"/>
              </a:ext>
            </a:extLst>
          </p:cNvPr>
          <p:cNvPicPr>
            <a:picLocks noChangeAspect="1"/>
          </p:cNvPicPr>
          <p:nvPr/>
        </p:nvPicPr>
        <p:blipFill>
          <a:blip r:embed="rId2"/>
          <a:stretch>
            <a:fillRect/>
          </a:stretch>
        </p:blipFill>
        <p:spPr>
          <a:xfrm>
            <a:off x="124747" y="4727603"/>
            <a:ext cx="3851915" cy="1766062"/>
          </a:xfrm>
          <a:prstGeom prst="rect">
            <a:avLst/>
          </a:prstGeom>
        </p:spPr>
      </p:pic>
      <p:pic>
        <p:nvPicPr>
          <p:cNvPr id="5" name="Picture 4">
            <a:extLst>
              <a:ext uri="{FF2B5EF4-FFF2-40B4-BE49-F238E27FC236}">
                <a16:creationId xmlns:a16="http://schemas.microsoft.com/office/drawing/2014/main" id="{5AB95356-B855-4C18-9C5D-63E3BDFEAA34}"/>
              </a:ext>
            </a:extLst>
          </p:cNvPr>
          <p:cNvPicPr>
            <a:picLocks noChangeAspect="1"/>
          </p:cNvPicPr>
          <p:nvPr/>
        </p:nvPicPr>
        <p:blipFill>
          <a:blip r:embed="rId3"/>
          <a:stretch>
            <a:fillRect/>
          </a:stretch>
        </p:blipFill>
        <p:spPr>
          <a:xfrm>
            <a:off x="4797582" y="4685109"/>
            <a:ext cx="3590708" cy="1792176"/>
          </a:xfrm>
          <a:prstGeom prst="rect">
            <a:avLst/>
          </a:prstGeom>
        </p:spPr>
      </p:pic>
    </p:spTree>
    <p:extLst>
      <p:ext uri="{BB962C8B-B14F-4D97-AF65-F5344CB8AC3E}">
        <p14:creationId xmlns:p14="http://schemas.microsoft.com/office/powerpoint/2010/main" val="136565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err="1"/>
              <a:t>Specularity</a:t>
            </a:r>
            <a:endParaRPr lang="en-US" sz="2800" b="1" dirty="0"/>
          </a:p>
          <a:p>
            <a:r>
              <a:rPr lang="en-GB" b="1" dirty="0" err="1"/>
              <a:t>Specularity</a:t>
            </a:r>
            <a:r>
              <a:rPr lang="en-GB" dirty="0"/>
              <a:t> is the reflective capacity of material to create rings of light reflection. Most 3D rendering packages will offer the option to add, remove and edit the </a:t>
            </a:r>
            <a:r>
              <a:rPr lang="en-GB" dirty="0" err="1"/>
              <a:t>specularity</a:t>
            </a:r>
            <a:r>
              <a:rPr lang="en-GB" dirty="0"/>
              <a:t> of materials. This will edit the “highlights‟ on the object and can make it appear more or less glossy. </a:t>
            </a:r>
          </a:p>
        </p:txBody>
      </p:sp>
      <p:pic>
        <p:nvPicPr>
          <p:cNvPr id="6" name="Picture 5">
            <a:extLst>
              <a:ext uri="{FF2B5EF4-FFF2-40B4-BE49-F238E27FC236}">
                <a16:creationId xmlns:a16="http://schemas.microsoft.com/office/drawing/2014/main" id="{FACAC9B8-563C-40C5-8FDB-A59B6D191A05}"/>
              </a:ext>
            </a:extLst>
          </p:cNvPr>
          <p:cNvPicPr>
            <a:picLocks noChangeAspect="1"/>
          </p:cNvPicPr>
          <p:nvPr/>
        </p:nvPicPr>
        <p:blipFill>
          <a:blip r:embed="rId2"/>
          <a:stretch>
            <a:fillRect/>
          </a:stretch>
        </p:blipFill>
        <p:spPr>
          <a:xfrm>
            <a:off x="4479883" y="3861048"/>
            <a:ext cx="4130907" cy="2177511"/>
          </a:xfrm>
          <a:prstGeom prst="rect">
            <a:avLst/>
          </a:prstGeom>
        </p:spPr>
      </p:pic>
    </p:spTree>
    <p:extLst>
      <p:ext uri="{BB962C8B-B14F-4D97-AF65-F5344CB8AC3E}">
        <p14:creationId xmlns:p14="http://schemas.microsoft.com/office/powerpoint/2010/main" val="244616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Depth-of-Field</a:t>
            </a:r>
          </a:p>
          <a:p>
            <a:r>
              <a:rPr lang="en-GB" dirty="0"/>
              <a:t>The Depth-of-Field effect simulates the natural blurring of foreground and background scene elements when viewed through a camera lens. Depth of Field works by separating the scene in Z order into foreground, background, and in-focus images. The foreground and background images are then blurred according to the values set in the Depth of Field effect parameters and the final image is composited from the processed originals</a:t>
            </a:r>
          </a:p>
        </p:txBody>
      </p:sp>
      <p:pic>
        <p:nvPicPr>
          <p:cNvPr id="3" name="Picture 2">
            <a:extLst>
              <a:ext uri="{FF2B5EF4-FFF2-40B4-BE49-F238E27FC236}">
                <a16:creationId xmlns:a16="http://schemas.microsoft.com/office/drawing/2014/main" id="{12F69105-02DD-41FA-997E-BDC5DEB22E91}"/>
              </a:ext>
            </a:extLst>
          </p:cNvPr>
          <p:cNvPicPr>
            <a:picLocks noChangeAspect="1"/>
          </p:cNvPicPr>
          <p:nvPr/>
        </p:nvPicPr>
        <p:blipFill>
          <a:blip r:embed="rId2"/>
          <a:stretch>
            <a:fillRect/>
          </a:stretch>
        </p:blipFill>
        <p:spPr>
          <a:xfrm>
            <a:off x="4427984" y="4074250"/>
            <a:ext cx="2322960" cy="1589680"/>
          </a:xfrm>
          <a:prstGeom prst="rect">
            <a:avLst/>
          </a:prstGeom>
        </p:spPr>
      </p:pic>
      <p:pic>
        <p:nvPicPr>
          <p:cNvPr id="5" name="Picture 4">
            <a:extLst>
              <a:ext uri="{FF2B5EF4-FFF2-40B4-BE49-F238E27FC236}">
                <a16:creationId xmlns:a16="http://schemas.microsoft.com/office/drawing/2014/main" id="{61E37CC3-F9BE-4440-AC07-31601C2060A8}"/>
              </a:ext>
            </a:extLst>
          </p:cNvPr>
          <p:cNvPicPr>
            <a:picLocks noChangeAspect="1"/>
          </p:cNvPicPr>
          <p:nvPr/>
        </p:nvPicPr>
        <p:blipFill>
          <a:blip r:embed="rId3"/>
          <a:stretch>
            <a:fillRect/>
          </a:stretch>
        </p:blipFill>
        <p:spPr>
          <a:xfrm>
            <a:off x="6398071" y="5268320"/>
            <a:ext cx="2664715" cy="1484784"/>
          </a:xfrm>
          <a:prstGeom prst="rect">
            <a:avLst/>
          </a:prstGeom>
        </p:spPr>
      </p:pic>
    </p:spTree>
    <p:extLst>
      <p:ext uri="{BB962C8B-B14F-4D97-AF65-F5344CB8AC3E}">
        <p14:creationId xmlns:p14="http://schemas.microsoft.com/office/powerpoint/2010/main" val="86926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Reflections</a:t>
            </a:r>
          </a:p>
          <a:p>
            <a:r>
              <a:rPr lang="en-GB" b="1" dirty="0"/>
              <a:t>Reflection</a:t>
            </a:r>
            <a:r>
              <a:rPr lang="en-GB" dirty="0"/>
              <a:t> in computer graphics is used to emulate </a:t>
            </a:r>
            <a:r>
              <a:rPr lang="en-GB" b="1" dirty="0"/>
              <a:t>reflective</a:t>
            </a:r>
            <a:r>
              <a:rPr lang="en-GB" dirty="0"/>
              <a:t> objects like mirrors and shiny surfaces. ... </a:t>
            </a:r>
            <a:r>
              <a:rPr lang="en-GB" b="1" dirty="0"/>
              <a:t>Reflection</a:t>
            </a:r>
            <a:r>
              <a:rPr lang="en-GB" dirty="0"/>
              <a:t> on a shiny surface like wood or tile can add to the photorealistic effects of a 3D </a:t>
            </a:r>
            <a:r>
              <a:rPr lang="en-GB" b="1" dirty="0"/>
              <a:t>rendering</a:t>
            </a:r>
            <a:r>
              <a:rPr lang="en-GB" dirty="0"/>
              <a:t>.</a:t>
            </a:r>
          </a:p>
        </p:txBody>
      </p:sp>
      <p:pic>
        <p:nvPicPr>
          <p:cNvPr id="1026" name="Picture 2">
            <a:extLst>
              <a:ext uri="{FF2B5EF4-FFF2-40B4-BE49-F238E27FC236}">
                <a16:creationId xmlns:a16="http://schemas.microsoft.com/office/drawing/2014/main" id="{9C629FCF-58AF-40EB-A0A5-FF31DBE38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35" y="3212976"/>
            <a:ext cx="3727601" cy="274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US" sz="2800" dirty="0"/>
              <a:t> In this lesson you will learn about the use of rendering technology to create scenes or illustrations with visual impact.</a:t>
            </a:r>
          </a:p>
          <a:p>
            <a:pPr>
              <a:buFont typeface="Arial" panose="020B0604020202020204" pitchFamily="34" charset="0"/>
              <a:buChar char="•"/>
            </a:pPr>
            <a:r>
              <a:rPr lang="en-US" sz="2800" dirty="0"/>
              <a:t>The SQA require you to have a knowledge of the following:</a:t>
            </a:r>
          </a:p>
          <a:p>
            <a:pPr lvl="1">
              <a:buFont typeface="Arial" panose="020B0604020202020204" pitchFamily="34" charset="0"/>
              <a:buChar char="•"/>
            </a:pPr>
            <a:r>
              <a:rPr lang="en-US" sz="2400" dirty="0">
                <a:solidFill>
                  <a:schemeClr val="accent2"/>
                </a:solidFill>
              </a:rPr>
              <a:t>Texture Mapping</a:t>
            </a:r>
          </a:p>
          <a:p>
            <a:pPr lvl="1">
              <a:buFont typeface="Arial" panose="020B0604020202020204" pitchFamily="34" charset="0"/>
              <a:buChar char="•"/>
            </a:pPr>
            <a:r>
              <a:rPr lang="en-US" sz="2400" dirty="0">
                <a:solidFill>
                  <a:schemeClr val="accent2"/>
                </a:solidFill>
              </a:rPr>
              <a:t>Bump Mapping</a:t>
            </a:r>
          </a:p>
          <a:p>
            <a:pPr lvl="1">
              <a:buFont typeface="Arial" panose="020B0604020202020204" pitchFamily="34" charset="0"/>
              <a:buChar char="•"/>
            </a:pPr>
            <a:r>
              <a:rPr lang="en-US" sz="2400" dirty="0">
                <a:solidFill>
                  <a:schemeClr val="accent2"/>
                </a:solidFill>
              </a:rPr>
              <a:t>Lighting (spot, directional, point and ambient)</a:t>
            </a:r>
          </a:p>
          <a:p>
            <a:pPr lvl="1">
              <a:buFont typeface="Arial" panose="020B0604020202020204" pitchFamily="34" charset="0"/>
              <a:buChar char="•"/>
            </a:pPr>
            <a:r>
              <a:rPr lang="en-US" sz="2400" dirty="0">
                <a:solidFill>
                  <a:schemeClr val="accent2"/>
                </a:solidFill>
              </a:rPr>
              <a:t>Image based lighting</a:t>
            </a:r>
          </a:p>
          <a:p>
            <a:pPr lvl="1">
              <a:buFont typeface="Arial" panose="020B0604020202020204" pitchFamily="34" charset="0"/>
              <a:buChar char="•"/>
            </a:pPr>
            <a:r>
              <a:rPr lang="en-US" sz="2400" dirty="0" err="1">
                <a:solidFill>
                  <a:schemeClr val="accent2"/>
                </a:solidFill>
              </a:rPr>
              <a:t>Volumetrics</a:t>
            </a:r>
            <a:endParaRPr lang="en-US" sz="2400" dirty="0">
              <a:solidFill>
                <a:schemeClr val="accent2"/>
              </a:solidFill>
            </a:endParaRPr>
          </a:p>
          <a:p>
            <a:pPr lvl="1">
              <a:buFont typeface="Arial" panose="020B0604020202020204" pitchFamily="34" charset="0"/>
              <a:buChar char="•"/>
            </a:pPr>
            <a:r>
              <a:rPr lang="en-US" sz="2400" dirty="0" err="1">
                <a:solidFill>
                  <a:schemeClr val="accent2"/>
                </a:solidFill>
              </a:rPr>
              <a:t>Specularity</a:t>
            </a:r>
            <a:endParaRPr lang="en-US" sz="2400" dirty="0">
              <a:solidFill>
                <a:schemeClr val="accent2"/>
              </a:solidFill>
            </a:endParaRPr>
          </a:p>
          <a:p>
            <a:pPr lvl="1">
              <a:buFont typeface="Arial" panose="020B0604020202020204" pitchFamily="34" charset="0"/>
              <a:buChar char="•"/>
            </a:pPr>
            <a:r>
              <a:rPr lang="en-US" sz="2400" dirty="0">
                <a:solidFill>
                  <a:schemeClr val="accent2"/>
                </a:solidFill>
              </a:rPr>
              <a:t>Depth of field</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3895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Texture mapping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a:t>What is Texture Mapping</a:t>
            </a:r>
          </a:p>
          <a:p>
            <a:pPr>
              <a:buFont typeface="Arial" panose="020B0604020202020204" pitchFamily="34" charset="0"/>
              <a:buChar char="•"/>
            </a:pPr>
            <a:r>
              <a:rPr lang="en-GB" sz="2400" dirty="0"/>
              <a:t>In essence, </a:t>
            </a:r>
            <a:r>
              <a:rPr lang="en-GB" sz="2400" b="1" dirty="0"/>
              <a:t>texture mapping</a:t>
            </a:r>
            <a:r>
              <a:rPr lang="en-GB" sz="2400" dirty="0"/>
              <a:t> is wrapping a 2D image on an 3D object, such that the information of the 2D image is mapped onto the surface of the 3D object, informing the computer to generate the data on the object during rendering. This information can be colour, brightness, smoothness, height, and more. The 2D image is what we know as the </a:t>
            </a:r>
            <a:r>
              <a:rPr lang="en-GB" sz="2400" b="1" dirty="0"/>
              <a:t>texture map</a:t>
            </a:r>
            <a:r>
              <a:rPr lang="en-GB" sz="2400" dirty="0"/>
              <a:t>.</a:t>
            </a:r>
            <a:endParaRPr lang="en-US" sz="2400" dirty="0"/>
          </a:p>
        </p:txBody>
      </p:sp>
      <p:pic>
        <p:nvPicPr>
          <p:cNvPr id="7" name="Picture 6" descr="Chart&#10;&#10;Description automatically generated">
            <a:extLst>
              <a:ext uri="{FF2B5EF4-FFF2-40B4-BE49-F238E27FC236}">
                <a16:creationId xmlns:a16="http://schemas.microsoft.com/office/drawing/2014/main" id="{C09754F6-B9F4-4D54-8B9C-3A1E9CDB5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50" y="3690425"/>
            <a:ext cx="3799309" cy="2853703"/>
          </a:xfrm>
          <a:prstGeom prst="rect">
            <a:avLst/>
          </a:prstGeom>
        </p:spPr>
      </p:pic>
    </p:spTree>
    <p:extLst>
      <p:ext uri="{BB962C8B-B14F-4D97-AF65-F5344CB8AC3E}">
        <p14:creationId xmlns:p14="http://schemas.microsoft.com/office/powerpoint/2010/main" val="129314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Bump Mapping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a:t>What is Bump Mapping</a:t>
            </a:r>
          </a:p>
          <a:p>
            <a:pPr marL="0" indent="0">
              <a:buNone/>
            </a:pPr>
            <a:r>
              <a:rPr lang="en-GB" sz="2400" dirty="0"/>
              <a:t>Bump mapping was invented to create the illusion of bumpiness and depth in objects to increase the realism in them. </a:t>
            </a:r>
          </a:p>
          <a:p>
            <a:pPr marL="0" indent="0">
              <a:buNone/>
            </a:pPr>
            <a:r>
              <a:rPr lang="en-GB" sz="2400" dirty="0"/>
              <a:t>Bump maps create the illusion of depth by faking details on the surface using height information to tell when a point should be up or down. The surface however is still flat and not actually warped.</a:t>
            </a:r>
          </a:p>
          <a:p>
            <a:pPr marL="0" indent="0">
              <a:buNone/>
            </a:pPr>
            <a:endParaRPr lang="en-GB" sz="2400" dirty="0"/>
          </a:p>
          <a:p>
            <a:pPr marL="0" indent="0">
              <a:buNone/>
            </a:pPr>
            <a:endParaRPr lang="en-US" sz="2400" dirty="0"/>
          </a:p>
        </p:txBody>
      </p:sp>
      <p:pic>
        <p:nvPicPr>
          <p:cNvPr id="3" name="Picture 2">
            <a:extLst>
              <a:ext uri="{FF2B5EF4-FFF2-40B4-BE49-F238E27FC236}">
                <a16:creationId xmlns:a16="http://schemas.microsoft.com/office/drawing/2014/main" id="{CDE45732-701D-44DC-AF11-A2E65C0B76FB}"/>
              </a:ext>
            </a:extLst>
          </p:cNvPr>
          <p:cNvPicPr>
            <a:picLocks noChangeAspect="1"/>
          </p:cNvPicPr>
          <p:nvPr/>
        </p:nvPicPr>
        <p:blipFill>
          <a:blip r:embed="rId2"/>
          <a:stretch>
            <a:fillRect/>
          </a:stretch>
        </p:blipFill>
        <p:spPr>
          <a:xfrm>
            <a:off x="71343" y="3925946"/>
            <a:ext cx="3995935" cy="2382661"/>
          </a:xfrm>
          <a:prstGeom prst="rect">
            <a:avLst/>
          </a:prstGeom>
        </p:spPr>
      </p:pic>
    </p:spTree>
    <p:extLst>
      <p:ext uri="{BB962C8B-B14F-4D97-AF65-F5344CB8AC3E}">
        <p14:creationId xmlns:p14="http://schemas.microsoft.com/office/powerpoint/2010/main" val="136230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Bump and texture map</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a:t>When both are applied</a:t>
            </a:r>
          </a:p>
          <a:p>
            <a:pPr marL="0" indent="0" defTabSz="828675">
              <a:buNone/>
            </a:pPr>
            <a:r>
              <a:rPr lang="en-GB" sz="1200" dirty="0"/>
              <a:t>Bump Map applied	Texture Map Applied	Both Applied</a:t>
            </a:r>
          </a:p>
          <a:p>
            <a:pPr marL="0" indent="0">
              <a:buNone/>
            </a:pPr>
            <a:endParaRPr lang="en-US" sz="2400" dirty="0"/>
          </a:p>
        </p:txBody>
      </p:sp>
      <p:pic>
        <p:nvPicPr>
          <p:cNvPr id="5" name="Picture 4">
            <a:extLst>
              <a:ext uri="{FF2B5EF4-FFF2-40B4-BE49-F238E27FC236}">
                <a16:creationId xmlns:a16="http://schemas.microsoft.com/office/drawing/2014/main" id="{6B75A902-63F1-4A97-8431-B656BB9414F0}"/>
              </a:ext>
            </a:extLst>
          </p:cNvPr>
          <p:cNvPicPr>
            <a:picLocks noChangeAspect="1"/>
          </p:cNvPicPr>
          <p:nvPr/>
        </p:nvPicPr>
        <p:blipFill>
          <a:blip r:embed="rId2"/>
          <a:stretch>
            <a:fillRect/>
          </a:stretch>
        </p:blipFill>
        <p:spPr>
          <a:xfrm>
            <a:off x="4143183" y="1083738"/>
            <a:ext cx="4971246" cy="1896456"/>
          </a:xfrm>
          <a:prstGeom prst="rect">
            <a:avLst/>
          </a:prstGeom>
          <a:ln>
            <a:solidFill>
              <a:schemeClr val="tx1"/>
            </a:solidFill>
          </a:ln>
        </p:spPr>
      </p:pic>
      <p:pic>
        <p:nvPicPr>
          <p:cNvPr id="6" name="Picture 5">
            <a:extLst>
              <a:ext uri="{FF2B5EF4-FFF2-40B4-BE49-F238E27FC236}">
                <a16:creationId xmlns:a16="http://schemas.microsoft.com/office/drawing/2014/main" id="{0D3F2CB8-0B0F-44E0-ADEE-DF4F8F6605F3}"/>
              </a:ext>
            </a:extLst>
          </p:cNvPr>
          <p:cNvPicPr>
            <a:picLocks noChangeAspect="1"/>
          </p:cNvPicPr>
          <p:nvPr/>
        </p:nvPicPr>
        <p:blipFill>
          <a:blip r:embed="rId3"/>
          <a:stretch>
            <a:fillRect/>
          </a:stretch>
        </p:blipFill>
        <p:spPr>
          <a:xfrm>
            <a:off x="6228184" y="3216001"/>
            <a:ext cx="936104" cy="517913"/>
          </a:xfrm>
          <a:prstGeom prst="rect">
            <a:avLst/>
          </a:prstGeom>
        </p:spPr>
      </p:pic>
      <p:sp>
        <p:nvSpPr>
          <p:cNvPr id="7" name="Arrow: Right 6">
            <a:extLst>
              <a:ext uri="{FF2B5EF4-FFF2-40B4-BE49-F238E27FC236}">
                <a16:creationId xmlns:a16="http://schemas.microsoft.com/office/drawing/2014/main" id="{088B759E-73AB-47B4-A391-46BAD38E2A82}"/>
              </a:ext>
            </a:extLst>
          </p:cNvPr>
          <p:cNvSpPr/>
          <p:nvPr/>
        </p:nvSpPr>
        <p:spPr>
          <a:xfrm rot="16200000">
            <a:off x="6549931" y="2971200"/>
            <a:ext cx="220736" cy="2206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72F846-B631-48A6-885D-ECCFA711169A}"/>
              </a:ext>
            </a:extLst>
          </p:cNvPr>
          <p:cNvPicPr>
            <a:picLocks noChangeAspect="1"/>
          </p:cNvPicPr>
          <p:nvPr/>
        </p:nvPicPr>
        <p:blipFill>
          <a:blip r:embed="rId4"/>
          <a:stretch>
            <a:fillRect/>
          </a:stretch>
        </p:blipFill>
        <p:spPr>
          <a:xfrm>
            <a:off x="4143182" y="3803284"/>
            <a:ext cx="4975065" cy="2218004"/>
          </a:xfrm>
          <a:prstGeom prst="rect">
            <a:avLst/>
          </a:prstGeom>
        </p:spPr>
      </p:pic>
      <p:pic>
        <p:nvPicPr>
          <p:cNvPr id="9" name="Picture 8">
            <a:extLst>
              <a:ext uri="{FF2B5EF4-FFF2-40B4-BE49-F238E27FC236}">
                <a16:creationId xmlns:a16="http://schemas.microsoft.com/office/drawing/2014/main" id="{2CE3A09A-0444-43F9-A451-FA461C4C89A1}"/>
              </a:ext>
            </a:extLst>
          </p:cNvPr>
          <p:cNvPicPr>
            <a:picLocks noChangeAspect="1"/>
          </p:cNvPicPr>
          <p:nvPr/>
        </p:nvPicPr>
        <p:blipFill>
          <a:blip r:embed="rId5"/>
          <a:stretch>
            <a:fillRect/>
          </a:stretch>
        </p:blipFill>
        <p:spPr>
          <a:xfrm>
            <a:off x="6228184" y="6237312"/>
            <a:ext cx="972009" cy="543225"/>
          </a:xfrm>
          <a:prstGeom prst="rect">
            <a:avLst/>
          </a:prstGeom>
        </p:spPr>
      </p:pic>
      <p:sp>
        <p:nvSpPr>
          <p:cNvPr id="12" name="Arrow: Right 11">
            <a:extLst>
              <a:ext uri="{FF2B5EF4-FFF2-40B4-BE49-F238E27FC236}">
                <a16:creationId xmlns:a16="http://schemas.microsoft.com/office/drawing/2014/main" id="{1794372D-1640-4951-B7E9-9A2F6B160ED8}"/>
              </a:ext>
            </a:extLst>
          </p:cNvPr>
          <p:cNvSpPr/>
          <p:nvPr/>
        </p:nvSpPr>
        <p:spPr>
          <a:xfrm rot="16200000">
            <a:off x="6603820" y="5980357"/>
            <a:ext cx="220736" cy="22060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657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Point Lights</a:t>
            </a:r>
          </a:p>
          <a:p>
            <a:r>
              <a:rPr lang="en-GB" sz="2400" dirty="0"/>
              <a:t>A Point Light can be thought of as a point in 3D space from which light is emitted in all directions. Point Light has no specific shape and size. Point lights can add “fill lighting” effect to a 3D scene, as well as simulate any light source like candles, Christmas tree lights, or others. </a:t>
            </a:r>
          </a:p>
          <a:p>
            <a:endParaRPr lang="en-GB" dirty="0"/>
          </a:p>
        </p:txBody>
      </p:sp>
      <p:pic>
        <p:nvPicPr>
          <p:cNvPr id="6" name="Picture 5" descr="A screenshot of a computer screen&#10;&#10;Description automatically generated">
            <a:extLst>
              <a:ext uri="{FF2B5EF4-FFF2-40B4-BE49-F238E27FC236}">
                <a16:creationId xmlns:a16="http://schemas.microsoft.com/office/drawing/2014/main" id="{36468DF4-04D3-40B3-9B95-92918D7E5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914" y="3587656"/>
            <a:ext cx="4935086" cy="3005468"/>
          </a:xfrm>
          <a:prstGeom prst="rect">
            <a:avLst/>
          </a:prstGeom>
        </p:spPr>
      </p:pic>
    </p:spTree>
    <p:extLst>
      <p:ext uri="{BB962C8B-B14F-4D97-AF65-F5344CB8AC3E}">
        <p14:creationId xmlns:p14="http://schemas.microsoft.com/office/powerpoint/2010/main" val="83426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Spot Light</a:t>
            </a:r>
          </a:p>
          <a:p>
            <a:r>
              <a:rPr lang="en-GB" dirty="0"/>
              <a:t>Spot light describes exactly what it does – it puts the object in the spotlight by lighting directly onto it from a cone-shaped source of light and creating a circle around the scene with shadows inside. It casts a focused ray of light onto the 3D scene, to make it stand out from other elements in the environment. It resembles a street lamp or an indoor lamp.</a:t>
            </a:r>
          </a:p>
          <a:p>
            <a:endParaRPr lang="en-GB" dirty="0"/>
          </a:p>
        </p:txBody>
      </p:sp>
      <p:pic>
        <p:nvPicPr>
          <p:cNvPr id="5" name="Picture 4" descr="A screenshot of a computer&#10;&#10;Description automatically generated">
            <a:extLst>
              <a:ext uri="{FF2B5EF4-FFF2-40B4-BE49-F238E27FC236}">
                <a16:creationId xmlns:a16="http://schemas.microsoft.com/office/drawing/2014/main" id="{27AB0D75-BD2F-498D-BC07-1C85504991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751" y="3413332"/>
            <a:ext cx="5000412" cy="3045251"/>
          </a:xfrm>
          <a:prstGeom prst="rect">
            <a:avLst/>
          </a:prstGeom>
        </p:spPr>
      </p:pic>
    </p:spTree>
    <p:extLst>
      <p:ext uri="{BB962C8B-B14F-4D97-AF65-F5344CB8AC3E}">
        <p14:creationId xmlns:p14="http://schemas.microsoft.com/office/powerpoint/2010/main" val="256705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Directional Light</a:t>
            </a:r>
          </a:p>
          <a:p>
            <a:r>
              <a:rPr lang="en-GB" dirty="0"/>
              <a:t>Directional light casts rays of parallel light directly onto the object that is placed in the 3D scene. It makes visible the hard shadows caused by the directional impact of the light on the object. </a:t>
            </a:r>
          </a:p>
          <a:p>
            <a:endParaRPr lang="en-GB" dirty="0"/>
          </a:p>
        </p:txBody>
      </p:sp>
      <p:pic>
        <p:nvPicPr>
          <p:cNvPr id="6" name="Picture 5" descr="Graphical user interface&#10;&#10;Description automatically generated">
            <a:extLst>
              <a:ext uri="{FF2B5EF4-FFF2-40B4-BE49-F238E27FC236}">
                <a16:creationId xmlns:a16="http://schemas.microsoft.com/office/drawing/2014/main" id="{A6BDCD18-4705-4E23-8F44-091F3A9A1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7281" y="2420888"/>
            <a:ext cx="4926719" cy="3000372"/>
          </a:xfrm>
          <a:prstGeom prst="rect">
            <a:avLst/>
          </a:prstGeom>
        </p:spPr>
      </p:pic>
    </p:spTree>
    <p:extLst>
      <p:ext uri="{BB962C8B-B14F-4D97-AF65-F5344CB8AC3E}">
        <p14:creationId xmlns:p14="http://schemas.microsoft.com/office/powerpoint/2010/main" val="368432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Lighting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a:t>Ambient Light</a:t>
            </a:r>
          </a:p>
          <a:p>
            <a:r>
              <a:rPr lang="en-GB" dirty="0"/>
              <a:t>An ambient light is not similar to any other light type. It casts soft rays in every direction, though it has no certain directionality and emits no shadow on the ground. Often it sources as addition to the colour of the main light source for a 3D scene. When sun rays pass through the window of a room they hit the walls and are reflected and scattered into all different directions which averagely brightens up the whole room. This visual quality is described by ambient light. </a:t>
            </a:r>
          </a:p>
        </p:txBody>
      </p:sp>
      <p:pic>
        <p:nvPicPr>
          <p:cNvPr id="3" name="Picture 2">
            <a:extLst>
              <a:ext uri="{FF2B5EF4-FFF2-40B4-BE49-F238E27FC236}">
                <a16:creationId xmlns:a16="http://schemas.microsoft.com/office/drawing/2014/main" id="{75234658-5B6E-45A0-A6DF-C4CC7617BADC}"/>
              </a:ext>
            </a:extLst>
          </p:cNvPr>
          <p:cNvPicPr>
            <a:picLocks noChangeAspect="1"/>
          </p:cNvPicPr>
          <p:nvPr/>
        </p:nvPicPr>
        <p:blipFill>
          <a:blip r:embed="rId2"/>
          <a:stretch>
            <a:fillRect/>
          </a:stretch>
        </p:blipFill>
        <p:spPr>
          <a:xfrm>
            <a:off x="768095" y="4366958"/>
            <a:ext cx="3062111" cy="2269362"/>
          </a:xfrm>
          <a:prstGeom prst="rect">
            <a:avLst/>
          </a:prstGeom>
        </p:spPr>
      </p:pic>
      <p:pic>
        <p:nvPicPr>
          <p:cNvPr id="5" name="Picture 4">
            <a:extLst>
              <a:ext uri="{FF2B5EF4-FFF2-40B4-BE49-F238E27FC236}">
                <a16:creationId xmlns:a16="http://schemas.microsoft.com/office/drawing/2014/main" id="{AA682CFA-CB85-495A-B15C-75EDF880DF62}"/>
              </a:ext>
            </a:extLst>
          </p:cNvPr>
          <p:cNvPicPr>
            <a:picLocks noChangeAspect="1"/>
          </p:cNvPicPr>
          <p:nvPr/>
        </p:nvPicPr>
        <p:blipFill>
          <a:blip r:embed="rId3"/>
          <a:stretch>
            <a:fillRect/>
          </a:stretch>
        </p:blipFill>
        <p:spPr>
          <a:xfrm>
            <a:off x="5076056" y="4370285"/>
            <a:ext cx="3026737" cy="2266035"/>
          </a:xfrm>
          <a:prstGeom prst="rect">
            <a:avLst/>
          </a:prstGeom>
        </p:spPr>
      </p:pic>
    </p:spTree>
    <p:extLst>
      <p:ext uri="{BB962C8B-B14F-4D97-AF65-F5344CB8AC3E}">
        <p14:creationId xmlns:p14="http://schemas.microsoft.com/office/powerpoint/2010/main" val="4022345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A3B2428C00B459B5F4133095AE2BA" ma:contentTypeVersion="6" ma:contentTypeDescription="Create a new document." ma:contentTypeScope="" ma:versionID="e2f2d58615bc3e636918e5eaecfd9369">
  <xsd:schema xmlns:xsd="http://www.w3.org/2001/XMLSchema" xmlns:xs="http://www.w3.org/2001/XMLSchema" xmlns:p="http://schemas.microsoft.com/office/2006/metadata/properties" xmlns:ns2="2a46cc9f-7252-421f-b05d-2220e0b0d0b8" targetNamespace="http://schemas.microsoft.com/office/2006/metadata/properties" ma:root="true" ma:fieldsID="22242d9d5e5673d2a15c7d727bf58561" ns2:_="">
    <xsd:import namespace="2a46cc9f-7252-421f-b05d-2220e0b0d0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cc9f-7252-421f-b05d-2220e0b0d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2a46cc9f-7252-421f-b05d-2220e0b0d0b8"/>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70EFA589-2FD2-4E2F-A3D5-831967916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6cc9f-7252-421f-b05d-2220e0b0d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606</TotalTime>
  <Words>868</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Advanced higher Graphic communication</vt:lpstr>
      <vt:lpstr>introduction</vt:lpstr>
      <vt:lpstr>Texture mapping</vt:lpstr>
      <vt:lpstr>Bump Mapping</vt:lpstr>
      <vt:lpstr>Bump and texture map</vt:lpstr>
      <vt:lpstr>Lighting</vt:lpstr>
      <vt:lpstr>Lighting</vt:lpstr>
      <vt:lpstr>Lighting</vt:lpstr>
      <vt:lpstr>Lighting</vt:lpstr>
      <vt:lpstr>Lighting</vt:lpstr>
      <vt:lpstr>Lighting</vt:lpstr>
      <vt:lpstr>Lighting</vt:lpstr>
      <vt:lpstr>Lighting</vt:lpstr>
      <vt:lpstr>Lighting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025GArrol</cp:lastModifiedBy>
  <cp:revision>65</cp:revision>
  <dcterms:created xsi:type="dcterms:W3CDTF">2020-05-18T09:31:07Z</dcterms:created>
  <dcterms:modified xsi:type="dcterms:W3CDTF">2021-10-07T07:37:11Z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0x010100503A3B2428C00B459B5F4133095AE2BA</vt:lpwstr>
  </property>
</Properties>
</file>